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10/24/2017</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1BEF0D-F0BB-DE4B-95CE-6DB70DBA9567}" type="datetimeFigureOut">
              <a:rPr lang="en-US" dirty="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1BEF0D-F0BB-DE4B-95CE-6DB70DBA9567}" type="datetimeFigureOut">
              <a:rPr lang="en-US" dirty="0"/>
              <a:pPr/>
              <a:t>10/24/2017</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1BEF0D-F0BB-DE4B-95CE-6DB70DBA9567}" type="datetimeFigureOut">
              <a:rPr lang="en-US" dirty="0"/>
              <a:pPr/>
              <a:t>10/24/2017</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10/24/2017</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10/24/2017</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10/24/2017</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        </a:t>
            </a:r>
            <a:r>
              <a:rPr lang="en-US">
                <a:latin typeface="Comic Sans MS"/>
              </a:rPr>
              <a:t>The Outsiders	</a:t>
            </a:r>
            <a:r>
              <a:rPr lang="en-US">
                <a:solidFill>
                  <a:schemeClr val="tx1"/>
                </a:solidFill>
              </a:rPr>
              <a:t/>
            </a:r>
            <a:br>
              <a:rPr lang="en-US">
                <a:solidFill>
                  <a:schemeClr val="tx1"/>
                </a:solidFill>
              </a:rPr>
            </a:br>
            <a:r>
              <a:rPr lang="en-US">
                <a:latin typeface="Comic Sans MS"/>
              </a:rPr>
              <a:t>       By: S.E Hinton</a:t>
            </a:r>
          </a:p>
        </p:txBody>
      </p:sp>
      <p:sp>
        <p:nvSpPr>
          <p:cNvPr id="3" name="Subtitle 2"/>
          <p:cNvSpPr>
            <a:spLocks noGrp="1"/>
          </p:cNvSpPr>
          <p:nvPr>
            <p:ph type="subTitle" idx="1"/>
          </p:nvPr>
        </p:nvSpPr>
        <p:spPr/>
        <p:txBody>
          <a:bodyPr/>
          <a:lstStyle/>
          <a:p>
            <a:r>
              <a:rPr lang="en-US"/>
              <a:t>														</a:t>
            </a:r>
            <a:r>
              <a:rPr lang="en-US" sz="3200" err="1">
                <a:latin typeface="Comic Sans MS"/>
              </a:rPr>
              <a:t>Richia</a:t>
            </a:r>
            <a:r>
              <a:rPr lang="en-US" sz="3200">
                <a:latin typeface="Comic Sans MS"/>
              </a:rPr>
              <a:t> Ford</a:t>
            </a:r>
            <a:endParaRPr lang="en-US">
              <a:latin typeface="Comic Sans MS"/>
            </a:endParaRPr>
          </a:p>
        </p:txBody>
      </p:sp>
    </p:spTree>
    <p:extLst>
      <p:ext uri="{BB962C8B-B14F-4D97-AF65-F5344CB8AC3E}">
        <p14:creationId xmlns:p14="http://schemas.microsoft.com/office/powerpoint/2010/main" val="2845108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0B15-0030-4584-A05F-E32CBBF96085}"/>
              </a:ext>
            </a:extLst>
          </p:cNvPr>
          <p:cNvSpPr>
            <a:spLocks noGrp="1"/>
          </p:cNvSpPr>
          <p:nvPr>
            <p:ph type="title"/>
          </p:nvPr>
        </p:nvSpPr>
        <p:spPr/>
        <p:txBody>
          <a:bodyPr/>
          <a:lstStyle/>
          <a:p>
            <a:r>
              <a:rPr lang="en-US" b="1">
                <a:latin typeface="Comic Sans MS"/>
              </a:rPr>
              <a:t>Compare novel to a story</a:t>
            </a:r>
          </a:p>
        </p:txBody>
      </p:sp>
      <p:sp>
        <p:nvSpPr>
          <p:cNvPr id="3" name="Content Placeholder 2">
            <a:extLst>
              <a:ext uri="{FF2B5EF4-FFF2-40B4-BE49-F238E27FC236}">
                <a16:creationId xmlns:a16="http://schemas.microsoft.com/office/drawing/2014/main" id="{F9B3E797-8B0D-41AF-A865-9410DD6F7A76}"/>
              </a:ext>
            </a:extLst>
          </p:cNvPr>
          <p:cNvSpPr>
            <a:spLocks noGrp="1"/>
          </p:cNvSpPr>
          <p:nvPr>
            <p:ph idx="1"/>
          </p:nvPr>
        </p:nvSpPr>
        <p:spPr/>
        <p:txBody>
          <a:bodyPr vert="horz" lIns="91440" tIns="45720" rIns="91440" bIns="45720" rtlCol="0" anchor="t">
            <a:normAutofit/>
          </a:bodyPr>
          <a:lstStyle/>
          <a:p>
            <a:r>
              <a:rPr lang="en-US" b="1">
                <a:latin typeface="Comic Sans MS"/>
              </a:rPr>
              <a:t>This novel reminds me of this story my grandpa once told about a kid that was in a gang. It reminded me of Ponyboy problems because the kid's parents was dead and he only had two brothers.</a:t>
            </a:r>
            <a:endParaRPr lang="en-US">
              <a:latin typeface="Comic Sans MS"/>
            </a:endParaRPr>
          </a:p>
        </p:txBody>
      </p:sp>
    </p:spTree>
    <p:extLst>
      <p:ext uri="{BB962C8B-B14F-4D97-AF65-F5344CB8AC3E}">
        <p14:creationId xmlns:p14="http://schemas.microsoft.com/office/powerpoint/2010/main" val="7715047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0B15-0030-4584-A05F-E32CBBF96085}"/>
              </a:ext>
            </a:extLst>
          </p:cNvPr>
          <p:cNvSpPr>
            <a:spLocks noGrp="1"/>
          </p:cNvSpPr>
          <p:nvPr>
            <p:ph type="title"/>
          </p:nvPr>
        </p:nvSpPr>
        <p:spPr/>
        <p:txBody>
          <a:bodyPr/>
          <a:lstStyle/>
          <a:p>
            <a:r>
              <a:rPr lang="en-US" b="1">
                <a:latin typeface="Comic Sans MS"/>
              </a:rPr>
              <a:t>Most impactful signpost</a:t>
            </a:r>
          </a:p>
        </p:txBody>
      </p:sp>
      <p:sp>
        <p:nvSpPr>
          <p:cNvPr id="3" name="Content Placeholder 2">
            <a:extLst>
              <a:ext uri="{FF2B5EF4-FFF2-40B4-BE49-F238E27FC236}">
                <a16:creationId xmlns:a16="http://schemas.microsoft.com/office/drawing/2014/main" id="{F9B3E797-8B0D-41AF-A865-9410DD6F7A76}"/>
              </a:ext>
            </a:extLst>
          </p:cNvPr>
          <p:cNvSpPr>
            <a:spLocks noGrp="1"/>
          </p:cNvSpPr>
          <p:nvPr>
            <p:ph idx="1"/>
          </p:nvPr>
        </p:nvSpPr>
        <p:spPr/>
        <p:txBody>
          <a:bodyPr vert="horz" lIns="91440" tIns="45720" rIns="91440" bIns="45720" rtlCol="0" anchor="t">
            <a:normAutofit/>
          </a:bodyPr>
          <a:lstStyle/>
          <a:p>
            <a:r>
              <a:rPr lang="en-US" b="1">
                <a:latin typeface="Comic Sans MS"/>
              </a:rPr>
              <a:t>The most impactful sign I had was a tough question. In the last chapter so much happened but the specific signpost was a words of the wiser. Darry and Ponyboy was arguing at dinner and Sodapop had got tired of it and ran out the house. It was an emotional part because Sodapop told Darry and Ponyboy they don’t need to fight anymore. It made the story really good at the end I loved it. </a:t>
            </a:r>
          </a:p>
        </p:txBody>
      </p:sp>
    </p:spTree>
    <p:extLst>
      <p:ext uri="{BB962C8B-B14F-4D97-AF65-F5344CB8AC3E}">
        <p14:creationId xmlns:p14="http://schemas.microsoft.com/office/powerpoint/2010/main" val="8130872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0B15-0030-4584-A05F-E32CBBF96085}"/>
              </a:ext>
            </a:extLst>
          </p:cNvPr>
          <p:cNvSpPr>
            <a:spLocks noGrp="1"/>
          </p:cNvSpPr>
          <p:nvPr>
            <p:ph type="title"/>
          </p:nvPr>
        </p:nvSpPr>
        <p:spPr/>
        <p:txBody>
          <a:bodyPr>
            <a:normAutofit fontScale="90000"/>
          </a:bodyPr>
          <a:lstStyle/>
          <a:p>
            <a:r>
              <a:rPr lang="en-US" b="1">
                <a:latin typeface="Comic Sans MS"/>
              </a:rPr>
              <a:t>Conclusion-most memorable aspect</a:t>
            </a:r>
            <a:r>
              <a:rPr lang="en-US">
                <a:solidFill>
                  <a:schemeClr val="tx1"/>
                </a:solidFill>
                <a:latin typeface="+mj-ea"/>
                <a:cs typeface="+mj-ea"/>
              </a:rPr>
              <a:t/>
            </a:r>
            <a:br>
              <a:rPr lang="en-US">
                <a:solidFill>
                  <a:schemeClr val="tx1"/>
                </a:solidFill>
                <a:latin typeface="+mj-ea"/>
                <a:cs typeface="+mj-ea"/>
              </a:rPr>
            </a:br>
            <a:r>
              <a:rPr lang="en-US" b="1">
                <a:latin typeface="Comic Sans MS"/>
              </a:rPr>
              <a:t>who is this important would you </a:t>
            </a:r>
            <a:r>
              <a:rPr lang="en-US" b="1" err="1">
                <a:latin typeface="Comic Sans MS"/>
              </a:rPr>
              <a:t>reccomend</a:t>
            </a:r>
          </a:p>
        </p:txBody>
      </p:sp>
      <p:sp>
        <p:nvSpPr>
          <p:cNvPr id="3" name="Content Placeholder 2">
            <a:extLst>
              <a:ext uri="{FF2B5EF4-FFF2-40B4-BE49-F238E27FC236}">
                <a16:creationId xmlns:a16="http://schemas.microsoft.com/office/drawing/2014/main" id="{F9B3E797-8B0D-41AF-A865-9410DD6F7A76}"/>
              </a:ext>
            </a:extLst>
          </p:cNvPr>
          <p:cNvSpPr>
            <a:spLocks noGrp="1"/>
          </p:cNvSpPr>
          <p:nvPr>
            <p:ph idx="1"/>
          </p:nvPr>
        </p:nvSpPr>
        <p:spPr>
          <a:xfrm>
            <a:off x="2371725" y="2790825"/>
            <a:ext cx="8915400" cy="3777622"/>
          </a:xfrm>
        </p:spPr>
        <p:txBody>
          <a:bodyPr vert="horz" lIns="91440" tIns="45720" rIns="91440" bIns="45720" rtlCol="0" anchor="t">
            <a:normAutofit/>
          </a:bodyPr>
          <a:lstStyle/>
          <a:p>
            <a:r>
              <a:rPr lang="en-US" b="1">
                <a:latin typeface="Comic Sans MS"/>
              </a:rPr>
              <a:t>The most memorable part to me was the rumble. The </a:t>
            </a:r>
            <a:r>
              <a:rPr lang="en-US" b="1" err="1">
                <a:latin typeface="Comic Sans MS"/>
              </a:rPr>
              <a:t>soc's</a:t>
            </a:r>
            <a:r>
              <a:rPr lang="en-US" b="1">
                <a:latin typeface="Comic Sans MS"/>
              </a:rPr>
              <a:t> finally got what was coming their way.</a:t>
            </a:r>
            <a:endParaRPr lang="en-US"/>
          </a:p>
          <a:p>
            <a:r>
              <a:rPr lang="en-US" b="1">
                <a:latin typeface="Comic Sans MS"/>
              </a:rPr>
              <a:t>This is an important part because everything that was built up in the story got released in the part.</a:t>
            </a:r>
          </a:p>
          <a:p>
            <a:r>
              <a:rPr lang="en-US" b="1">
                <a:latin typeface="Comic Sans MS"/>
              </a:rPr>
              <a:t>I would recommend this book to anybody. This is the best book I have ever read.</a:t>
            </a:r>
            <a:endParaRPr lang="en-US">
              <a:latin typeface="Century Gothic"/>
            </a:endParaRPr>
          </a:p>
        </p:txBody>
      </p:sp>
    </p:spTree>
    <p:extLst>
      <p:ext uri="{BB962C8B-B14F-4D97-AF65-F5344CB8AC3E}">
        <p14:creationId xmlns:p14="http://schemas.microsoft.com/office/powerpoint/2010/main" val="3309751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Summarizing</a:t>
            </a:r>
          </a:p>
        </p:txBody>
      </p:sp>
      <p:sp>
        <p:nvSpPr>
          <p:cNvPr id="3" name="Content Placeholder 2"/>
          <p:cNvSpPr>
            <a:spLocks noGrp="1"/>
          </p:cNvSpPr>
          <p:nvPr>
            <p:ph idx="1"/>
          </p:nvPr>
        </p:nvSpPr>
        <p:spPr/>
        <p:txBody>
          <a:bodyPr vert="horz" lIns="91440" tIns="45720" rIns="91440" bIns="45720" rtlCol="0" anchor="t">
            <a:normAutofit/>
          </a:bodyPr>
          <a:lstStyle/>
          <a:p>
            <a:r>
              <a:rPr lang="en-US" sz="2000" b="1">
                <a:latin typeface="Comic Sans MS"/>
              </a:rPr>
              <a:t>This story is about a boy name Pony and is 2 brothers and also his gang.  His parents had died when he was young so it's only him and his brothers now. Him and his gang are like brothers. There is a rival gang out to get them. There is a big brawl between the rival gang but actions like that comes with consequences. The gang life is real violent so it's mainly about how him and his buddies survive.</a:t>
            </a:r>
          </a:p>
        </p:txBody>
      </p:sp>
    </p:spTree>
    <p:extLst>
      <p:ext uri="{BB962C8B-B14F-4D97-AF65-F5344CB8AC3E}">
        <p14:creationId xmlns:p14="http://schemas.microsoft.com/office/powerpoint/2010/main" val="12391884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827319"/>
          </a:xfrm>
        </p:spPr>
        <p:txBody>
          <a:bodyPr/>
          <a:lstStyle/>
          <a:p>
            <a:r>
              <a:rPr lang="en-US"/>
              <a:t>Plot Diagram	</a:t>
            </a:r>
          </a:p>
        </p:txBody>
      </p:sp>
      <p:sp>
        <p:nvSpPr>
          <p:cNvPr id="3" name="Content Placeholder 2"/>
          <p:cNvSpPr>
            <a:spLocks noGrp="1"/>
          </p:cNvSpPr>
          <p:nvPr>
            <p:ph idx="1"/>
          </p:nvPr>
        </p:nvSpPr>
        <p:spPr>
          <a:xfrm>
            <a:off x="1038225" y="1676400"/>
            <a:ext cx="10637838" cy="4836490"/>
          </a:xfrm>
        </p:spPr>
        <p:txBody>
          <a:bodyPr vert="horz" lIns="91440" tIns="45720" rIns="91440" bIns="45720" rtlCol="0" anchor="t">
            <a:normAutofit fontScale="92500" lnSpcReduction="20000"/>
          </a:bodyPr>
          <a:lstStyle/>
          <a:p>
            <a:r>
              <a:rPr lang="en-US" b="1">
                <a:latin typeface="Comic Sans MS"/>
              </a:rPr>
              <a:t>Ponyboys parents died first. </a:t>
            </a:r>
          </a:p>
          <a:p>
            <a:r>
              <a:rPr lang="en-US" b="1">
                <a:latin typeface="Comic Sans MS"/>
              </a:rPr>
              <a:t>Then as Ponyboy was walking home from the movies he got jumped by a group of </a:t>
            </a:r>
            <a:r>
              <a:rPr lang="en-US" b="1" err="1">
                <a:latin typeface="Comic Sans MS"/>
              </a:rPr>
              <a:t>Soc’s</a:t>
            </a:r>
            <a:r>
              <a:rPr lang="en-US" b="1">
                <a:latin typeface="Comic Sans MS"/>
              </a:rPr>
              <a:t>.</a:t>
            </a:r>
          </a:p>
          <a:p>
            <a:r>
              <a:rPr lang="en-US" b="1">
                <a:latin typeface="Comic Sans MS"/>
              </a:rPr>
              <a:t> Ponyboy meets cherry and goes to the movies with her.(She is a </a:t>
            </a:r>
            <a:r>
              <a:rPr lang="en-US" b="1" err="1">
                <a:latin typeface="Comic Sans MS"/>
              </a:rPr>
              <a:t>soc</a:t>
            </a:r>
            <a:r>
              <a:rPr lang="en-US" b="1">
                <a:latin typeface="Comic Sans MS"/>
              </a:rPr>
              <a:t>). </a:t>
            </a:r>
            <a:endParaRPr lang="en-US" b="1">
              <a:solidFill>
                <a:srgbClr val="000000"/>
              </a:solidFill>
              <a:latin typeface="Comic Sans MS"/>
            </a:endParaRPr>
          </a:p>
          <a:p>
            <a:r>
              <a:rPr lang="en-US" b="1">
                <a:latin typeface="Comic Sans MS"/>
              </a:rPr>
              <a:t>Later that night Ponyboy and Johnny fall asleep at a vacant lot.  </a:t>
            </a:r>
            <a:endParaRPr lang="en-US" b="1">
              <a:solidFill>
                <a:srgbClr val="000000"/>
              </a:solidFill>
              <a:latin typeface="Comic Sans MS"/>
            </a:endParaRPr>
          </a:p>
          <a:p>
            <a:r>
              <a:rPr lang="en-US" b="1">
                <a:latin typeface="Comic Sans MS"/>
              </a:rPr>
              <a:t>When Ponyboy gets home later night he goes home gets in trouble and his older brother Darry smacks him and Ponyboy and Johnny runs away.</a:t>
            </a:r>
            <a:endParaRPr lang="en-US" b="1">
              <a:solidFill>
                <a:srgbClr val="000000"/>
              </a:solidFill>
              <a:latin typeface="Comic Sans MS"/>
            </a:endParaRPr>
          </a:p>
          <a:p>
            <a:r>
              <a:rPr lang="en-US" b="1">
                <a:latin typeface="Comic Sans MS"/>
              </a:rPr>
              <a:t> Ponyboy and Johnny was at the park about to go home and some no good </a:t>
            </a:r>
            <a:r>
              <a:rPr lang="en-US" b="1" err="1">
                <a:latin typeface="Comic Sans MS"/>
              </a:rPr>
              <a:t>Soc</a:t>
            </a:r>
            <a:r>
              <a:rPr lang="en-US" b="1">
                <a:latin typeface="Comic Sans MS"/>
              </a:rPr>
              <a:t> pulled up at the park and tried to drown him and beat up Johnny. </a:t>
            </a:r>
            <a:endParaRPr lang="en-US" b="1">
              <a:solidFill>
                <a:srgbClr val="000000"/>
              </a:solidFill>
              <a:latin typeface="Comic Sans MS"/>
            </a:endParaRPr>
          </a:p>
          <a:p>
            <a:r>
              <a:rPr lang="en-US" b="1">
                <a:latin typeface="Comic Sans MS"/>
              </a:rPr>
              <a:t>Johnny stabbed a  </a:t>
            </a:r>
            <a:r>
              <a:rPr lang="en-US" b="1" err="1">
                <a:latin typeface="Comic Sans MS"/>
              </a:rPr>
              <a:t>Soc</a:t>
            </a:r>
            <a:r>
              <a:rPr lang="en-US" b="1">
                <a:latin typeface="Comic Sans MS"/>
              </a:rPr>
              <a:t> and him and Ponyboy fled town</a:t>
            </a:r>
            <a:r>
              <a:rPr lang="en-US" b="1">
                <a:solidFill>
                  <a:srgbClr val="404040"/>
                </a:solidFill>
                <a:latin typeface="Comic Sans MS"/>
              </a:rPr>
              <a:t>.</a:t>
            </a:r>
            <a:endParaRPr lang="en-US" b="1">
              <a:solidFill>
                <a:schemeClr val="tx1"/>
              </a:solidFill>
              <a:latin typeface="Comic Sans MS"/>
            </a:endParaRPr>
          </a:p>
          <a:p>
            <a:r>
              <a:rPr lang="en-US" b="1">
                <a:latin typeface="Comic Sans MS"/>
              </a:rPr>
              <a:t>Ponyboy and Johnny saved kids from a burning building and got hurt severely there selves</a:t>
            </a:r>
          </a:p>
          <a:p>
            <a:r>
              <a:rPr lang="en-US" b="1">
                <a:solidFill>
                  <a:schemeClr val="tx1"/>
                </a:solidFill>
                <a:latin typeface="Comic Sans MS"/>
              </a:rPr>
              <a:t>Ponyboy goes home and the greasers win the Rumble</a:t>
            </a:r>
          </a:p>
          <a:p>
            <a:r>
              <a:rPr lang="en-US" b="1">
                <a:solidFill>
                  <a:schemeClr val="tx1"/>
                </a:solidFill>
                <a:latin typeface="Comic Sans MS"/>
              </a:rPr>
              <a:t>Johnny dies </a:t>
            </a:r>
          </a:p>
          <a:p>
            <a:r>
              <a:rPr lang="en-US" b="1">
                <a:solidFill>
                  <a:schemeClr val="tx1"/>
                </a:solidFill>
                <a:latin typeface="Comic Sans MS"/>
              </a:rPr>
              <a:t>Dally goes crazy about Johnny dying and robs a store</a:t>
            </a:r>
          </a:p>
          <a:p>
            <a:r>
              <a:rPr lang="en-US" b="1">
                <a:solidFill>
                  <a:schemeClr val="tx1"/>
                </a:solidFill>
                <a:latin typeface="Comic Sans MS"/>
              </a:rPr>
              <a:t>Dally Dies</a:t>
            </a:r>
          </a:p>
          <a:p>
            <a:r>
              <a:rPr lang="en-US" b="1">
                <a:solidFill>
                  <a:schemeClr val="tx1"/>
                </a:solidFill>
                <a:latin typeface="Comic Sans MS"/>
              </a:rPr>
              <a:t>Ponyboy Sodapop and Darry make a pact that they won't argue anymore.</a:t>
            </a:r>
          </a:p>
        </p:txBody>
      </p:sp>
    </p:spTree>
    <p:extLst>
      <p:ext uri="{BB962C8B-B14F-4D97-AF65-F5344CB8AC3E}">
        <p14:creationId xmlns:p14="http://schemas.microsoft.com/office/powerpoint/2010/main" val="426398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32E7E8-704E-417B-8886-4720550A7131}"/>
              </a:ext>
            </a:extLst>
          </p:cNvPr>
          <p:cNvSpPr>
            <a:spLocks noGrp="1"/>
          </p:cNvSpPr>
          <p:nvPr>
            <p:ph type="title"/>
          </p:nvPr>
        </p:nvSpPr>
        <p:spPr/>
        <p:txBody>
          <a:bodyPr/>
          <a:lstStyle/>
          <a:p>
            <a:r>
              <a:rPr lang="en-US"/>
              <a:t>Setting</a:t>
            </a:r>
          </a:p>
        </p:txBody>
      </p:sp>
      <p:sp>
        <p:nvSpPr>
          <p:cNvPr id="3" name="Content Placeholder 2">
            <a:extLst>
              <a:ext uri="{FF2B5EF4-FFF2-40B4-BE49-F238E27FC236}">
                <a16:creationId xmlns:a16="http://schemas.microsoft.com/office/drawing/2014/main" id="{66500022-4CFC-4808-B030-2B557E7EC472}"/>
              </a:ext>
            </a:extLst>
          </p:cNvPr>
          <p:cNvSpPr>
            <a:spLocks noGrp="1"/>
          </p:cNvSpPr>
          <p:nvPr>
            <p:ph idx="1"/>
          </p:nvPr>
        </p:nvSpPr>
        <p:spPr>
          <a:xfrm>
            <a:off x="1900117" y="2047875"/>
            <a:ext cx="8001121" cy="3863975"/>
          </a:xfrm>
        </p:spPr>
        <p:txBody>
          <a:bodyPr vert="horz" lIns="91440" tIns="45720" rIns="91440" bIns="45720" rtlCol="0" anchor="t">
            <a:normAutofit/>
          </a:bodyPr>
          <a:lstStyle/>
          <a:p>
            <a:r>
              <a:rPr lang="en-US" sz="2400">
                <a:latin typeface="Comic Sans MS"/>
              </a:rPr>
              <a:t>The setting of the story is based off the 1980's in my opinion. Northern Oklahoma. The story just seems so real and realistic and real that he was trying to prove a point. I think the author was trying to show that everybody has problems because in the book he showed everybody's problems. Nobody had a perfect life.</a:t>
            </a:r>
          </a:p>
        </p:txBody>
      </p:sp>
    </p:spTree>
    <p:extLst>
      <p:ext uri="{BB962C8B-B14F-4D97-AF65-F5344CB8AC3E}">
        <p14:creationId xmlns:p14="http://schemas.microsoft.com/office/powerpoint/2010/main" val="1492994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81FFC-61A4-4C34-ABAD-FACF69007D83}"/>
              </a:ext>
            </a:extLst>
          </p:cNvPr>
          <p:cNvSpPr>
            <a:spLocks noGrp="1"/>
          </p:cNvSpPr>
          <p:nvPr>
            <p:ph type="title"/>
          </p:nvPr>
        </p:nvSpPr>
        <p:spPr>
          <a:xfrm>
            <a:off x="3629025" y="609600"/>
            <a:ext cx="8911687" cy="1280890"/>
          </a:xfrm>
        </p:spPr>
        <p:txBody>
          <a:bodyPr/>
          <a:lstStyle/>
          <a:p>
            <a:r>
              <a:rPr lang="en-US"/>
              <a:t>Main Characters</a:t>
            </a:r>
          </a:p>
        </p:txBody>
      </p:sp>
      <p:sp>
        <p:nvSpPr>
          <p:cNvPr id="3" name="Content Placeholder 2">
            <a:extLst>
              <a:ext uri="{FF2B5EF4-FFF2-40B4-BE49-F238E27FC236}">
                <a16:creationId xmlns:a16="http://schemas.microsoft.com/office/drawing/2014/main" id="{EFBA744F-8DF7-4719-8738-9A26FBFEEB20}"/>
              </a:ext>
            </a:extLst>
          </p:cNvPr>
          <p:cNvSpPr>
            <a:spLocks noGrp="1"/>
          </p:cNvSpPr>
          <p:nvPr>
            <p:ph idx="1"/>
          </p:nvPr>
        </p:nvSpPr>
        <p:spPr>
          <a:xfrm>
            <a:off x="1038410" y="2133600"/>
            <a:ext cx="10466203" cy="3778250"/>
          </a:xfrm>
        </p:spPr>
        <p:txBody>
          <a:bodyPr vert="horz" lIns="91440" tIns="45720" rIns="91440" bIns="45720" rtlCol="0" anchor="t">
            <a:normAutofit/>
          </a:bodyPr>
          <a:lstStyle/>
          <a:p>
            <a:r>
              <a:rPr lang="en-US" sz="2400">
                <a:latin typeface="Comic Sans MS"/>
              </a:rPr>
              <a:t>Ponyboy-he wasn't really influenced by his gang he was different from all of them he read book and he is different</a:t>
            </a:r>
          </a:p>
          <a:p>
            <a:r>
              <a:rPr lang="en-US" sz="2400">
                <a:latin typeface="Comic Sans MS"/>
              </a:rPr>
              <a:t>Johnny-Johnny is influenced by Ponyboy a little bit because they are </a:t>
            </a:r>
            <a:r>
              <a:rPr lang="en-US" sz="2400" err="1">
                <a:latin typeface="Comic Sans MS"/>
              </a:rPr>
              <a:t>bestfriends</a:t>
            </a:r>
            <a:r>
              <a:rPr lang="en-US" sz="2400">
                <a:latin typeface="Comic Sans MS"/>
              </a:rPr>
              <a:t> and when Ponyboy wanted him to run away he came and when Ponyboy went to save the kids out of the burning building Johnny followed</a:t>
            </a:r>
          </a:p>
          <a:p>
            <a:endParaRPr lang="en-US"/>
          </a:p>
          <a:p>
            <a:endParaRPr lang="en-US"/>
          </a:p>
        </p:txBody>
      </p:sp>
    </p:spTree>
    <p:extLst>
      <p:ext uri="{BB962C8B-B14F-4D97-AF65-F5344CB8AC3E}">
        <p14:creationId xmlns:p14="http://schemas.microsoft.com/office/powerpoint/2010/main" val="3017089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0B15-0030-4584-A05F-E32CBBF96085}"/>
              </a:ext>
            </a:extLst>
          </p:cNvPr>
          <p:cNvSpPr>
            <a:spLocks noGrp="1"/>
          </p:cNvSpPr>
          <p:nvPr>
            <p:ph type="title"/>
          </p:nvPr>
        </p:nvSpPr>
        <p:spPr/>
        <p:txBody>
          <a:bodyPr/>
          <a:lstStyle/>
          <a:p>
            <a:r>
              <a:rPr lang="en-US"/>
              <a:t>Main Conflict with text evidence</a:t>
            </a:r>
          </a:p>
        </p:txBody>
      </p:sp>
      <p:sp>
        <p:nvSpPr>
          <p:cNvPr id="3" name="Content Placeholder 2">
            <a:extLst>
              <a:ext uri="{FF2B5EF4-FFF2-40B4-BE49-F238E27FC236}">
                <a16:creationId xmlns:a16="http://schemas.microsoft.com/office/drawing/2014/main" id="{F9B3E797-8B0D-41AF-A865-9410DD6F7A76}"/>
              </a:ext>
            </a:extLst>
          </p:cNvPr>
          <p:cNvSpPr>
            <a:spLocks noGrp="1"/>
          </p:cNvSpPr>
          <p:nvPr>
            <p:ph idx="1"/>
          </p:nvPr>
        </p:nvSpPr>
        <p:spPr/>
        <p:txBody>
          <a:bodyPr vert="horz" lIns="91440" tIns="45720" rIns="91440" bIns="45720" rtlCol="0" anchor="t">
            <a:normAutofit/>
          </a:bodyPr>
          <a:lstStyle/>
          <a:p>
            <a:r>
              <a:rPr lang="en-US" b="1">
                <a:latin typeface="Comic Sans MS"/>
              </a:rPr>
              <a:t>The main conflict is with the rival gang.(the Socials)</a:t>
            </a:r>
          </a:p>
          <a:p>
            <a:r>
              <a:rPr lang="en-US" b="1">
                <a:latin typeface="Comic Sans MS"/>
              </a:rPr>
              <a:t>In chapter 1 the social's started it off when they jumped Johnny on his walk home from the movies. Then as the book went on </a:t>
            </a:r>
            <a:r>
              <a:rPr lang="en-US" b="1" err="1">
                <a:latin typeface="Comic Sans MS"/>
              </a:rPr>
              <a:t>there</a:t>
            </a:r>
            <a:r>
              <a:rPr lang="en-US" b="1">
                <a:latin typeface="Comic Sans MS"/>
              </a:rPr>
              <a:t> start being more and more problem like on pages 54-56 when the socials came trying to drown Ponyboy and beat up Johnny.</a:t>
            </a:r>
          </a:p>
        </p:txBody>
      </p:sp>
    </p:spTree>
    <p:extLst>
      <p:ext uri="{BB962C8B-B14F-4D97-AF65-F5344CB8AC3E}">
        <p14:creationId xmlns:p14="http://schemas.microsoft.com/office/powerpoint/2010/main" val="13878385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0B15-0030-4584-A05F-E32CBBF96085}"/>
              </a:ext>
            </a:extLst>
          </p:cNvPr>
          <p:cNvSpPr>
            <a:spLocks noGrp="1"/>
          </p:cNvSpPr>
          <p:nvPr>
            <p:ph type="title"/>
          </p:nvPr>
        </p:nvSpPr>
        <p:spPr/>
        <p:txBody>
          <a:bodyPr/>
          <a:lstStyle/>
          <a:p>
            <a:r>
              <a:rPr lang="en-US"/>
              <a:t>Theme #1</a:t>
            </a:r>
          </a:p>
        </p:txBody>
      </p:sp>
      <p:sp>
        <p:nvSpPr>
          <p:cNvPr id="3" name="Content Placeholder 2">
            <a:extLst>
              <a:ext uri="{FF2B5EF4-FFF2-40B4-BE49-F238E27FC236}">
                <a16:creationId xmlns:a16="http://schemas.microsoft.com/office/drawing/2014/main" id="{F9B3E797-8B0D-41AF-A865-9410DD6F7A76}"/>
              </a:ext>
            </a:extLst>
          </p:cNvPr>
          <p:cNvSpPr>
            <a:spLocks noGrp="1"/>
          </p:cNvSpPr>
          <p:nvPr>
            <p:ph idx="1"/>
          </p:nvPr>
        </p:nvSpPr>
        <p:spPr>
          <a:xfrm>
            <a:off x="1838325" y="1962150"/>
            <a:ext cx="8915400" cy="3777622"/>
          </a:xfrm>
        </p:spPr>
        <p:txBody>
          <a:bodyPr vert="horz" lIns="91440" tIns="45720" rIns="91440" bIns="45720" rtlCol="0" anchor="t">
            <a:normAutofit/>
          </a:bodyPr>
          <a:lstStyle/>
          <a:p>
            <a:r>
              <a:rPr lang="en-US" sz="2400" b="1">
                <a:latin typeface="Comic Sans MS"/>
                <a:ea typeface="Tahoma"/>
                <a:cs typeface="Tahoma"/>
              </a:rPr>
              <a:t>The first them is Violence is never the answer. </a:t>
            </a:r>
            <a:r>
              <a:rPr lang="en-US" sz="2400" b="1" err="1">
                <a:latin typeface="Comic Sans MS"/>
                <a:ea typeface="Tahoma"/>
                <a:cs typeface="Tahoma"/>
              </a:rPr>
              <a:t>Everytime</a:t>
            </a:r>
            <a:r>
              <a:rPr lang="en-US" sz="2400" b="1">
                <a:latin typeface="Comic Sans MS"/>
                <a:ea typeface="Tahoma"/>
                <a:cs typeface="Tahoma"/>
              </a:rPr>
              <a:t> the socials attack the greasers the greaser always retaliate in a negative way. It makes the whole situation and it make another feud for no reason.</a:t>
            </a:r>
          </a:p>
          <a:p>
            <a:pPr marL="0" indent="0">
              <a:buNone/>
            </a:pPr>
            <a:endParaRPr lang="en-US"/>
          </a:p>
          <a:p>
            <a:pPr marL="0" indent="0">
              <a:buNone/>
            </a:pPr>
            <a:endParaRPr lang="en-US"/>
          </a:p>
          <a:p>
            <a:pPr marL="0" indent="0">
              <a:buNone/>
            </a:pPr>
            <a:endParaRPr lang="en-US"/>
          </a:p>
        </p:txBody>
      </p:sp>
    </p:spTree>
    <p:extLst>
      <p:ext uri="{BB962C8B-B14F-4D97-AF65-F5344CB8AC3E}">
        <p14:creationId xmlns:p14="http://schemas.microsoft.com/office/powerpoint/2010/main" val="25727247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0B15-0030-4584-A05F-E32CBBF96085}"/>
              </a:ext>
            </a:extLst>
          </p:cNvPr>
          <p:cNvSpPr>
            <a:spLocks noGrp="1"/>
          </p:cNvSpPr>
          <p:nvPr>
            <p:ph type="title"/>
          </p:nvPr>
        </p:nvSpPr>
        <p:spPr/>
        <p:txBody>
          <a:bodyPr/>
          <a:lstStyle/>
          <a:p>
            <a:r>
              <a:rPr lang="en-US">
                <a:latin typeface="Comic Sans MS"/>
              </a:rPr>
              <a:t>Theme #2</a:t>
            </a:r>
          </a:p>
        </p:txBody>
      </p:sp>
      <p:sp>
        <p:nvSpPr>
          <p:cNvPr id="3" name="Content Placeholder 2">
            <a:extLst>
              <a:ext uri="{FF2B5EF4-FFF2-40B4-BE49-F238E27FC236}">
                <a16:creationId xmlns:a16="http://schemas.microsoft.com/office/drawing/2014/main" id="{F9B3E797-8B0D-41AF-A865-9410DD6F7A76}"/>
              </a:ext>
            </a:extLst>
          </p:cNvPr>
          <p:cNvSpPr>
            <a:spLocks noGrp="1"/>
          </p:cNvSpPr>
          <p:nvPr>
            <p:ph idx="1"/>
          </p:nvPr>
        </p:nvSpPr>
        <p:spPr/>
        <p:txBody>
          <a:bodyPr vert="horz" lIns="91440" tIns="45720" rIns="91440" bIns="45720" rtlCol="0" anchor="t">
            <a:normAutofit/>
          </a:bodyPr>
          <a:lstStyle/>
          <a:p>
            <a:r>
              <a:rPr lang="en-US" sz="2400" b="1">
                <a:latin typeface="Comic Sans MS"/>
              </a:rPr>
              <a:t>The second them is control yourself. I say that because in the book everybody has these bad tempers that get triggered by anything. For example at the end of the book when Johnny died Dally didn't know how to deal with it. So all that pain turned into to anger and he robbed a store.</a:t>
            </a:r>
          </a:p>
        </p:txBody>
      </p:sp>
    </p:spTree>
    <p:extLst>
      <p:ext uri="{BB962C8B-B14F-4D97-AF65-F5344CB8AC3E}">
        <p14:creationId xmlns:p14="http://schemas.microsoft.com/office/powerpoint/2010/main" val="4815460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9E0B15-0030-4584-A05F-E32CBBF96085}"/>
              </a:ext>
            </a:extLst>
          </p:cNvPr>
          <p:cNvSpPr>
            <a:spLocks noGrp="1"/>
          </p:cNvSpPr>
          <p:nvPr>
            <p:ph type="title"/>
          </p:nvPr>
        </p:nvSpPr>
        <p:spPr>
          <a:xfrm>
            <a:off x="4505325" y="628650"/>
            <a:ext cx="3478563" cy="1281112"/>
          </a:xfrm>
        </p:spPr>
        <p:txBody>
          <a:bodyPr/>
          <a:lstStyle/>
          <a:p>
            <a:r>
              <a:rPr lang="en-US">
                <a:latin typeface="Comic Sans MS"/>
              </a:rPr>
              <a:t>Theme #3</a:t>
            </a:r>
            <a:endParaRPr lang="en-US"/>
          </a:p>
        </p:txBody>
      </p:sp>
      <p:sp>
        <p:nvSpPr>
          <p:cNvPr id="3" name="Content Placeholder 2">
            <a:extLst>
              <a:ext uri="{FF2B5EF4-FFF2-40B4-BE49-F238E27FC236}">
                <a16:creationId xmlns:a16="http://schemas.microsoft.com/office/drawing/2014/main" id="{F9B3E797-8B0D-41AF-A865-9410DD6F7A76}"/>
              </a:ext>
            </a:extLst>
          </p:cNvPr>
          <p:cNvSpPr>
            <a:spLocks noGrp="1"/>
          </p:cNvSpPr>
          <p:nvPr>
            <p:ph idx="1"/>
          </p:nvPr>
        </p:nvSpPr>
        <p:spPr/>
        <p:txBody>
          <a:bodyPr vert="horz" lIns="91440" tIns="45720" rIns="91440" bIns="45720" rtlCol="0" anchor="t">
            <a:normAutofit/>
          </a:bodyPr>
          <a:lstStyle/>
          <a:p>
            <a:r>
              <a:rPr lang="en-US" sz="2400" b="1">
                <a:latin typeface="Comic Sans MS"/>
              </a:rPr>
              <a:t>The next theme is be yourself. Ponyboy was real different from the others in the gang. Even though everybody else in the gang doesn't like reading or watching movies Ponyboy still does.</a:t>
            </a:r>
          </a:p>
          <a:p>
            <a:endParaRPr lang="en-US" sz="2400" b="1">
              <a:latin typeface="Comic Sans MS"/>
            </a:endParaRPr>
          </a:p>
        </p:txBody>
      </p:sp>
    </p:spTree>
    <p:extLst>
      <p:ext uri="{BB962C8B-B14F-4D97-AF65-F5344CB8AC3E}">
        <p14:creationId xmlns:p14="http://schemas.microsoft.com/office/powerpoint/2010/main" val="3515221103"/>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otalTime>0</TotalTime>
  <Words>546</Words>
  <Application>Microsoft Office PowerPoint</Application>
  <PresentationFormat>Widescreen</PresentationFormat>
  <Paragraphs>41</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Arial</vt:lpstr>
      <vt:lpstr>Century Gothic</vt:lpstr>
      <vt:lpstr>Comic Sans MS</vt:lpstr>
      <vt:lpstr>Tahoma</vt:lpstr>
      <vt:lpstr>Wingdings 3</vt:lpstr>
      <vt:lpstr>Wisp</vt:lpstr>
      <vt:lpstr>        The Outsiders         By: S.E Hinton</vt:lpstr>
      <vt:lpstr>Summarizing</vt:lpstr>
      <vt:lpstr>Plot Diagram </vt:lpstr>
      <vt:lpstr>Setting</vt:lpstr>
      <vt:lpstr>Main Characters</vt:lpstr>
      <vt:lpstr>Main Conflict with text evidence</vt:lpstr>
      <vt:lpstr>Theme #1</vt:lpstr>
      <vt:lpstr>Theme #2</vt:lpstr>
      <vt:lpstr>Theme #3</vt:lpstr>
      <vt:lpstr>Compare novel to a story</vt:lpstr>
      <vt:lpstr>Most impactful signpost</vt:lpstr>
      <vt:lpstr>Conclusion-most memorable aspect who is this important would you reccomend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Outsiders         By: S.E Hinton</dc:title>
  <dc:creator>Ford,Richia</dc:creator>
  <cp:lastModifiedBy>Ford,Richia</cp:lastModifiedBy>
  <cp:revision>2</cp:revision>
  <dcterms:modified xsi:type="dcterms:W3CDTF">2017-10-24T13:59:45Z</dcterms:modified>
</cp:coreProperties>
</file>